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7" r:id="rId3"/>
    <p:sldId id="261" r:id="rId4"/>
    <p:sldId id="350" r:id="rId5"/>
    <p:sldId id="354" r:id="rId6"/>
    <p:sldId id="371" r:id="rId7"/>
    <p:sldId id="383" r:id="rId8"/>
    <p:sldId id="403" r:id="rId9"/>
    <p:sldId id="408" r:id="rId10"/>
    <p:sldId id="405" r:id="rId11"/>
    <p:sldId id="406" r:id="rId12"/>
    <p:sldId id="407" r:id="rId13"/>
    <p:sldId id="409" r:id="rId14"/>
    <p:sldId id="411" r:id="rId15"/>
    <p:sldId id="412" r:id="rId16"/>
    <p:sldId id="414" r:id="rId17"/>
    <p:sldId id="415" r:id="rId18"/>
    <p:sldId id="413" r:id="rId19"/>
    <p:sldId id="416" r:id="rId20"/>
    <p:sldId id="351" r:id="rId21"/>
    <p:sldId id="417" r:id="rId22"/>
    <p:sldId id="418" r:id="rId23"/>
    <p:sldId id="419" r:id="rId24"/>
    <p:sldId id="420" r:id="rId25"/>
    <p:sldId id="402" r:id="rId26"/>
    <p:sldId id="410" r:id="rId27"/>
    <p:sldId id="260" r:id="rId28"/>
  </p:sldIdLst>
  <p:sldSz cx="12384088" cy="698341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1"/>
    <p:restoredTop sz="94607"/>
  </p:normalViewPr>
  <p:slideViewPr>
    <p:cSldViewPr snapToGrid="0" snapToObjects="1">
      <p:cViewPr varScale="1">
        <p:scale>
          <a:sx n="121" d="100"/>
          <a:sy n="121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2015640" y="3749760"/>
            <a:ext cx="950076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88392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201564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4227480" y="1633680"/>
            <a:ext cx="5076720" cy="405072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4227480" y="1633680"/>
            <a:ext cx="5076720" cy="405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015640" y="278280"/>
            <a:ext cx="9748440" cy="5404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01564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88392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2015640" y="3749760"/>
            <a:ext cx="950076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14"/>
          <a:stretch/>
        </p:blipFill>
        <p:spPr>
          <a:xfrm>
            <a:off x="360" y="0"/>
            <a:ext cx="12416400" cy="6984000"/>
          </a:xfrm>
          <a:prstGeom prst="rect">
            <a:avLst/>
          </a:prstGeom>
          <a:ln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059" spc="-1">
                <a:latin typeface="Raleway"/>
              </a:rPr>
              <a:t>Click to edit the title text format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2960" spc="-1">
                <a:latin typeface="TlwgTypewriter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lang="de-DE" sz="2580" spc="-1">
                <a:latin typeface="TlwgTypewriter"/>
              </a:rPr>
              <a:t>Second Outline Level</a:t>
            </a:r>
            <a:endParaRPr/>
          </a:p>
          <a:p>
            <a:pPr marL="1296000" lvl="2" indent="-288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2220" spc="-1">
                <a:latin typeface="TlwgTypewriter"/>
              </a:rPr>
              <a:t>Third Outline Level</a:t>
            </a:r>
            <a:endParaRPr/>
          </a:p>
          <a:p>
            <a:pPr marL="1728000" lvl="3" indent="-216000"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lang="de-DE" sz="1850" spc="-1">
                <a:latin typeface="TlwgTypewriter"/>
              </a:rPr>
              <a:t>Fourth Outline Level</a:t>
            </a:r>
            <a:endParaRPr/>
          </a:p>
          <a:p>
            <a:pPr marL="2160000" lvl="4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1850" spc="-1">
                <a:latin typeface="TlwgTypewriter"/>
              </a:rPr>
              <a:t>Fifth Outline Level</a:t>
            </a:r>
            <a:endParaRPr/>
          </a:p>
          <a:p>
            <a:pPr marL="2592000" lvl="5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1850" spc="-1">
                <a:latin typeface="TlwgTypewriter"/>
              </a:rPr>
              <a:t>Sixth Outline Level</a:t>
            </a:r>
            <a:endParaRPr/>
          </a:p>
          <a:p>
            <a:pPr marL="3024000" lvl="6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1850" spc="-1">
                <a:latin typeface="TlwgTypewriter"/>
              </a:rPr>
              <a:t>Seventh Outline Level</a:t>
            </a:r>
            <a:endParaRPr/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618840" y="6361920"/>
            <a:ext cx="2885040" cy="4813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4234680" y="6361920"/>
            <a:ext cx="3925080" cy="4813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de-DE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8878680" y="6361920"/>
            <a:ext cx="2885040" cy="48132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spc="-1">
                <a:latin typeface="TlwgTypewriter"/>
              </a:rPr>
              <a:t>Slide </a:t>
            </a:r>
            <a:fld id="{101116CE-3608-45DE-942D-D565D3A06CFB}" type="slidenum">
              <a:rPr lang="de-DE" sz="1400" spc="-1">
                <a:latin typeface="TlwgTypewriter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eekstuff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xplainshell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jpummil@uark.edu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1" name="TextShape 1"/>
          <p:cNvSpPr txBox="1"/>
          <p:nvPr/>
        </p:nvSpPr>
        <p:spPr>
          <a:xfrm>
            <a:off x="2015640" y="62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2" name="Picture 41"/>
          <p:cNvPicPr/>
          <p:nvPr/>
        </p:nvPicPr>
        <p:blipFill>
          <a:blip r:embed="rId3"/>
          <a:stretch/>
        </p:blipFill>
        <p:spPr>
          <a:xfrm>
            <a:off x="4449960" y="1497960"/>
            <a:ext cx="4838040" cy="404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1D1AA-1507-8E48-9C9A-74BC7E22A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56" y="1095602"/>
            <a:ext cx="8330386" cy="49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7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15CB9-C050-0444-8C5D-304352379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007" y="1080254"/>
            <a:ext cx="8381883" cy="499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94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E3BEB-DB1A-204F-8931-1ABCD70AD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1" y="1082336"/>
            <a:ext cx="8374896" cy="49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2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D52387-AB7E-0F4C-BD26-D6F2284D4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03" y="1117843"/>
            <a:ext cx="8255759" cy="49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42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get right to it! Some new basic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cat – concatenate files to standard 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cut – remove sections from each line of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sort – sort lines of text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diff – compare files line by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uniq</a:t>
            </a:r>
            <a:r>
              <a:rPr lang="en-US" dirty="0">
                <a:solidFill>
                  <a:schemeClr val="bg2"/>
                </a:solidFill>
              </a:rPr>
              <a:t> – report or omit repeated lines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clear – clears the messy text in the terminal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history – log of previous commands executed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Tab and Arrow-Up – short cut keys</a:t>
            </a:r>
          </a:p>
          <a:p>
            <a:pPr lvl="1"/>
            <a:r>
              <a:rPr lang="en-US" dirty="0"/>
              <a:t>BONUS COMMAND: Man &lt;command&gt; - help file for </a:t>
            </a:r>
            <a:r>
              <a:rPr lang="en-US" dirty="0" err="1"/>
              <a:t>linux</a:t>
            </a:r>
            <a:r>
              <a:rPr lang="en-US" dirty="0"/>
              <a:t>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411175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7CC0C2-08B4-574C-9CA6-9309E95E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525" y="1080563"/>
            <a:ext cx="8380847" cy="49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11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get right to it! Some new basic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cat – concatenate files to standard 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cut – remove sections from each line of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sort – sort lines of text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diff – compare files line by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uniq</a:t>
            </a:r>
            <a:r>
              <a:rPr lang="en-US" dirty="0">
                <a:solidFill>
                  <a:schemeClr val="bg2"/>
                </a:solidFill>
              </a:rPr>
              <a:t> – report or omit repeated lines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clear – clears the messy text in the terminal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history – log of previous commands executed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Tab and Arrow-Up – short cut keys</a:t>
            </a:r>
          </a:p>
          <a:p>
            <a:pPr lvl="1"/>
            <a:r>
              <a:rPr lang="en-US" dirty="0"/>
              <a:t>BONUS COMMAND: Man &lt;command&gt; - help file for </a:t>
            </a:r>
            <a:r>
              <a:rPr lang="en-US" dirty="0" err="1"/>
              <a:t>linux</a:t>
            </a:r>
            <a:r>
              <a:rPr lang="en-US" dirty="0"/>
              <a:t>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00025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AC26B-24E3-E74A-AAB4-C05DA7F79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16" y="1077160"/>
            <a:ext cx="8392265" cy="50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61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F8E4D-1993-A145-933B-AAC9D8735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87" y="1067903"/>
            <a:ext cx="8423323" cy="502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01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04224-F689-6748-B8C9-5623DA684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16" y="1086085"/>
            <a:ext cx="8345866" cy="49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1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5-10 minutes for class discussion and dialog over previous lesson(s)…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Questions about previous lecture(s)?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Discussion of Final Project progress?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General Questions about scientific computing?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79019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algn="ctr"/>
            <a:r>
              <a:rPr lang="en-US" b="1" dirty="0"/>
              <a:t>Half time!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5-10 minute break…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426795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get right to it! Some new basic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cat – concatenate files to standard 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cut – remove sections from each line of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sort – sort lines of text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diff – compare files line by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uniq</a:t>
            </a:r>
            <a:r>
              <a:rPr lang="en-US" dirty="0"/>
              <a:t> – report or omit repeated lines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clear – clears the messy text in the terminal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history – log of previous commands executed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Tab and Arrow-Up – short cut keys</a:t>
            </a:r>
          </a:p>
          <a:p>
            <a:pPr lvl="1"/>
            <a:r>
              <a:rPr lang="en-US" dirty="0"/>
              <a:t>BONUS COMMAND: Man &lt;command&gt; - help file for </a:t>
            </a:r>
            <a:r>
              <a:rPr lang="en-US" dirty="0" err="1"/>
              <a:t>linux</a:t>
            </a:r>
            <a:r>
              <a:rPr lang="en-US" dirty="0"/>
              <a:t>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40123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9888D-9AF3-0E4C-99A4-B4DDCDD6F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942" y="1074254"/>
            <a:ext cx="8402013" cy="50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19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11947-1569-2D49-99C6-818D32C60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45" y="1042665"/>
            <a:ext cx="8508007" cy="50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56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3C64E-FA9A-7B48-9BD1-76179D2D4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001" y="1099030"/>
            <a:ext cx="8302764" cy="49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63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For the rest of this class session, experiment with: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the commands you have learned this week with their various flags, think about and experiment with your own unique combinations  to manipulate larger example files that you create with </a:t>
            </a:r>
            <a:r>
              <a:rPr lang="en-US" dirty="0" err="1"/>
              <a:t>nano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the two web </a:t>
            </a:r>
            <a:r>
              <a:rPr lang="en-US" dirty="0" err="1"/>
              <a:t>url’s</a:t>
            </a:r>
            <a:r>
              <a:rPr lang="en-US" dirty="0"/>
              <a:t> on the next slide for advanced help, tips, explanations,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185202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Great web site for TONS of examples: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https://www.thegeekstuff.com/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https://explainshell.com/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00638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703769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algn="ctr">
              <a:lnSpc>
                <a:spcPct val="200000"/>
              </a:lnSpc>
            </a:pPr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Jeff </a:t>
            </a:r>
            <a:r>
              <a:rPr lang="en-US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Pummill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Director – Strategic Initiatives &amp; User Services</a:t>
            </a:r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Arkansas High Performance Computing Center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Adjunct Graduate Faculty – Biological Sciences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University of Arkansas – JBHT 410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  <a:hlinkClick r:id="rId3"/>
              </a:rPr>
              <a:t>jpummil@uark.edu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@</a:t>
            </a:r>
            <a:r>
              <a:rPr lang="en-US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jpummil</a:t>
            </a:r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on Twitter</a:t>
            </a: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53280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Why learn the command line?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the foundation for most of bioinformatics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use of non-GUI (Graphical User Interface)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quickly perform operations on large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Reproducibility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Automation of repetitive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use of higher-powered computers elsewhere (server/cloud)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1341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6A3A6-CF44-9D4C-84DE-D80EA6E38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18" y="1212453"/>
            <a:ext cx="8181861" cy="484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84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8051082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A few basic tips before we begin: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Linux/Unix is case sensitive – TEST, Test, and test are all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Avoid spaces in filenames – test one (bad). test-one or </a:t>
            </a:r>
            <a:r>
              <a:rPr lang="en-US" dirty="0" err="1"/>
              <a:t>test_one</a:t>
            </a:r>
            <a:r>
              <a:rPr lang="en-US" dirty="0"/>
              <a:t> (good)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 NOT use Windows to create text files you will use on Linux.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Windows adds hidden characters that won’t work on Linux.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 assign suffixes to file names. Ex: test should be </a:t>
            </a:r>
            <a:r>
              <a:rPr lang="en-US" dirty="0" err="1"/>
              <a:t>test.txt</a:t>
            </a:r>
            <a:r>
              <a:rPr lang="en-US" dirty="0"/>
              <a:t> or </a:t>
            </a:r>
            <a:r>
              <a:rPr lang="en-US" dirty="0" err="1"/>
              <a:t>test.dat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Linux doesn’t care…but humans need it to keep track.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4110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A recap of what we learned last time: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Tab Key – filename completion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Arrow Up Key – scroll thru previous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* and ? – Wild card characters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and less – file perusal filters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wc</a:t>
            </a:r>
            <a:r>
              <a:rPr lang="en-US" dirty="0"/>
              <a:t> – word 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| and &gt; – file pipes and redirects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head and tail – output first or last part of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BONUS COMMAND: clear – clears the messy text in the terminal</a:t>
            </a:r>
          </a:p>
          <a:p>
            <a:pPr lvl="1"/>
            <a:r>
              <a:rPr lang="en-US" dirty="0"/>
              <a:t>BONUS COMMAND: history – log of previous commands executed</a:t>
            </a:r>
          </a:p>
          <a:p>
            <a:pPr lvl="1"/>
            <a:r>
              <a:rPr lang="en-US" dirty="0"/>
              <a:t>BONUS COMMAND: Tab and Arrow-Up – short cut keys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8311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get right to it! Some new basic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cat – concatenate files to standard 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cut – remove sections from each line of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sort – sort lines of text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diff – compare files line by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uniq</a:t>
            </a:r>
            <a:r>
              <a:rPr lang="en-US" dirty="0">
                <a:solidFill>
                  <a:schemeClr val="bg2"/>
                </a:solidFill>
              </a:rPr>
              <a:t> – report or omit repeated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clear – clears the messy text in the terminal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history – log of previous commands executed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Tab and Arrow-Up – short cut keys</a:t>
            </a:r>
          </a:p>
          <a:p>
            <a:pPr lvl="1"/>
            <a:r>
              <a:rPr lang="en-US" dirty="0"/>
              <a:t>BONUS COMMAND: Man &lt;command&gt; - help file for </a:t>
            </a:r>
            <a:r>
              <a:rPr lang="en-US" dirty="0" err="1"/>
              <a:t>linux</a:t>
            </a:r>
            <a:r>
              <a:rPr lang="en-US" dirty="0"/>
              <a:t>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75966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8F88B-B8FD-7844-B619-B2F5B831B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316" y="1048846"/>
            <a:ext cx="8487266" cy="505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4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get right to it! Some new basic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cat – concatenate files to standard 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cut – remove sections from each line of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sort – sort lines of text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diff – compare files line by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uniq</a:t>
            </a:r>
            <a:r>
              <a:rPr lang="en-US" dirty="0">
                <a:solidFill>
                  <a:schemeClr val="bg2"/>
                </a:solidFill>
              </a:rPr>
              <a:t> – report or omit repeated lines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clear – clears the messy text in the terminal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history – log of previous commands executed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Tab and Arrow-Up – short cut keys</a:t>
            </a:r>
          </a:p>
          <a:p>
            <a:pPr lvl="1"/>
            <a:r>
              <a:rPr lang="en-US" dirty="0"/>
              <a:t>BONUS COMMAND: Man &lt;command&gt; - help file for </a:t>
            </a:r>
            <a:r>
              <a:rPr lang="en-US" dirty="0" err="1"/>
              <a:t>linux</a:t>
            </a:r>
            <a:r>
              <a:rPr lang="en-US" dirty="0"/>
              <a:t>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55510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DNA</Template>
  <TotalTime>177908</TotalTime>
  <Words>991</Words>
  <Application>Microsoft Macintosh PowerPoint</Application>
  <PresentationFormat>Custom</PresentationFormat>
  <Paragraphs>154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DejaVu Sans</vt:lpstr>
      <vt:lpstr>Raleway</vt:lpstr>
      <vt:lpstr>Symbol</vt:lpstr>
      <vt:lpstr>Times New Roman</vt:lpstr>
      <vt:lpstr>TlwgTypewriter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Pummill</dc:creator>
  <cp:lastModifiedBy>Microsoft Office User</cp:lastModifiedBy>
  <cp:revision>316</cp:revision>
  <dcterms:created xsi:type="dcterms:W3CDTF">2014-11-10T10:41:22Z</dcterms:created>
  <dcterms:modified xsi:type="dcterms:W3CDTF">2019-02-01T01:02:28Z</dcterms:modified>
  <dc:language>en-US</dc:language>
</cp:coreProperties>
</file>